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58" r:id="rId6"/>
    <p:sldId id="264" r:id="rId7"/>
    <p:sldId id="259" r:id="rId8"/>
    <p:sldId id="265" r:id="rId9"/>
    <p:sldId id="266" r:id="rId10"/>
    <p:sldId id="267" r:id="rId11"/>
    <p:sldId id="268" r:id="rId12"/>
    <p:sldId id="269" r:id="rId13"/>
    <p:sldId id="283" r:id="rId14"/>
    <p:sldId id="270" r:id="rId15"/>
    <p:sldId id="272" r:id="rId16"/>
    <p:sldId id="273" r:id="rId17"/>
    <p:sldId id="274" r:id="rId18"/>
    <p:sldId id="287" r:id="rId19"/>
    <p:sldId id="276" r:id="rId20"/>
    <p:sldId id="277" r:id="rId21"/>
    <p:sldId id="284" r:id="rId22"/>
    <p:sldId id="278" r:id="rId23"/>
    <p:sldId id="279" r:id="rId24"/>
    <p:sldId id="280" r:id="rId25"/>
    <p:sldId id="285" r:id="rId26"/>
    <p:sldId id="289" r:id="rId27"/>
    <p:sldId id="290" r:id="rId28"/>
    <p:sldId id="291" r:id="rId29"/>
    <p:sldId id="288" r:id="rId30"/>
    <p:sldId id="293" r:id="rId31"/>
    <p:sldId id="281" r:id="rId32"/>
    <p:sldId id="282" r:id="rId33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AC84A"/>
    <a:srgbClr val="3C3B30"/>
    <a:srgbClr val="949379"/>
    <a:srgbClr val="888F5B"/>
    <a:srgbClr val="FFFFFF"/>
    <a:srgbClr val="007EA0"/>
    <a:srgbClr val="34B2E4"/>
    <a:srgbClr val="9CB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5"/>
    <p:restoredTop sz="94686"/>
  </p:normalViewPr>
  <p:slideViewPr>
    <p:cSldViewPr>
      <p:cViewPr varScale="1">
        <p:scale>
          <a:sx n="51" d="100"/>
          <a:sy n="51" d="100"/>
        </p:scale>
        <p:origin x="-168" y="-72"/>
      </p:cViewPr>
      <p:guideLst>
        <p:guide orient="horz" pos="220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Gr&#225;fico%20e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7891995783992"/>
          <c:y val="3.3718689788053903E-2"/>
          <c:w val="0.47730485460970901"/>
          <c:h val="0.6960457038678550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'[Gráfico en Microsoft PowerPoint]Hoja2'!$A$3:$A$7</c:f>
              <c:strCache>
                <c:ptCount val="5"/>
                <c:pt idx="0">
                  <c:v>Servicios Personales</c:v>
                </c:pt>
                <c:pt idx="1">
                  <c:v>Materiales y Suministros</c:v>
                </c:pt>
                <c:pt idx="2">
                  <c:v>Servicios Generales</c:v>
                </c:pt>
                <c:pt idx="3">
                  <c:v>Transferencias, Asignaciones, Subsidios y Otras Ayudas</c:v>
                </c:pt>
                <c:pt idx="4">
                  <c:v>Bienes Muebles, Inmuebles e Intangibles</c:v>
                </c:pt>
              </c:strCache>
            </c:strRef>
          </c:cat>
          <c:val>
            <c:numRef>
              <c:f>'[Gráfico en Microsoft PowerPoint]Hoja2'!$B$3:$B$7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E9-481E-B4E4-40FF3DCC9892}"/>
            </c:ext>
          </c:extLst>
        </c:ser>
        <c:ser>
          <c:idx val="1"/>
          <c:order val="1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70%</a:t>
                    </a:r>
                  </a:p>
                </c:rich>
              </c:tx>
              <c:numFmt formatCode="\6\9\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E9-481E-B4E4-40FF3DCC989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5%</a:t>
                    </a:r>
                  </a:p>
                </c:rich>
              </c:tx>
              <c:numFmt formatCode="\4\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E9-481E-B4E4-40FF3DCC989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20%</a:t>
                    </a:r>
                  </a:p>
                </c:rich>
              </c:tx>
              <c:numFmt formatCode="\7\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E9-481E-B4E4-40FF3DCC9892}"/>
                </c:ext>
              </c:extLst>
            </c:dLbl>
            <c:dLbl>
              <c:idx val="3"/>
              <c:numFmt formatCode="\2\%" sourceLinked="0"/>
              <c:spPr/>
              <c:txPr>
                <a:bodyPr/>
                <a:lstStyle/>
                <a:p>
                  <a:pPr>
                    <a:defRPr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3%</a:t>
                    </a:r>
                  </a:p>
                </c:rich>
              </c:tx>
              <c:numFmt formatCode="\1\8\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E9-481E-B4E4-40FF3DCC989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 en Microsoft PowerPoint]Hoja2'!$A$3:$A$7</c:f>
              <c:strCache>
                <c:ptCount val="5"/>
                <c:pt idx="0">
                  <c:v>Servicios Personales</c:v>
                </c:pt>
                <c:pt idx="1">
                  <c:v>Materiales y Suministros</c:v>
                </c:pt>
                <c:pt idx="2">
                  <c:v>Servicios Generales</c:v>
                </c:pt>
                <c:pt idx="3">
                  <c:v>Transferencias, Asignaciones, Subsidios y Otras Ayudas</c:v>
                </c:pt>
                <c:pt idx="4">
                  <c:v>Bienes Muebles, Inmuebles e Intangibles</c:v>
                </c:pt>
              </c:strCache>
            </c:strRef>
          </c:cat>
          <c:val>
            <c:numRef>
              <c:f>'[Gráfico en Microsoft PowerPoint]Hoja2'!$C$3:$C$7</c:f>
              <c:numCache>
                <c:formatCode>General</c:formatCode>
                <c:ptCount val="5"/>
                <c:pt idx="0">
                  <c:v>70</c:v>
                </c:pt>
                <c:pt idx="1">
                  <c:v>5</c:v>
                </c:pt>
                <c:pt idx="2">
                  <c:v>20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E9-481E-B4E4-40FF3DCC9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193984"/>
        <c:axId val="57195520"/>
      </c:barChart>
      <c:catAx>
        <c:axId val="57193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MX"/>
          </a:p>
        </c:txPr>
        <c:crossAx val="57195520"/>
        <c:crosses val="autoZero"/>
        <c:auto val="1"/>
        <c:lblAlgn val="ctr"/>
        <c:lblOffset val="100"/>
        <c:noMultiLvlLbl val="0"/>
      </c:catAx>
      <c:valAx>
        <c:axId val="5719552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57193984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0.55125</cdr:y>
    </cdr:from>
    <cdr:to>
      <cdr:x>0</cdr:x>
      <cdr:y>0.55782</cdr:y>
    </cdr:to>
    <cdr:sp macro="" textlink="">
      <cdr:nvSpPr>
        <cdr:cNvPr id="2" name="1 CuadroTexto"/>
        <cdr:cNvSpPr txBox="1"/>
      </cdr:nvSpPr>
      <cdr:spPr>
        <a:xfrm xmlns:a="http://schemas.openxmlformats.org/drawingml/2006/main" rot="5400000">
          <a:off x="194310" y="1421130"/>
          <a:ext cx="396240" cy="784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/>
        </a:p>
      </cdr:txBody>
    </cdr:sp>
  </cdr:relSizeAnchor>
  <cdr:relSizeAnchor xmlns:cdr="http://schemas.openxmlformats.org/drawingml/2006/chartDrawing">
    <cdr:from>
      <cdr:x>0.01294</cdr:x>
      <cdr:y>0.37844</cdr:y>
    </cdr:from>
    <cdr:to>
      <cdr:x>0.07972</cdr:x>
      <cdr:y>0.58956</cdr:y>
    </cdr:to>
    <cdr:sp macro="" textlink="">
      <cdr:nvSpPr>
        <cdr:cNvPr id="3" name="2 CuadroTexto"/>
        <cdr:cNvSpPr txBox="1"/>
      </cdr:nvSpPr>
      <cdr:spPr>
        <a:xfrm xmlns:a="http://schemas.openxmlformats.org/drawingml/2006/main" rot="16200000">
          <a:off x="-153475" y="1779067"/>
          <a:ext cx="864904" cy="400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400" b="1"/>
            <a:t>Capítulo</a:t>
          </a:r>
        </a:p>
      </cdr:txBody>
    </cdr:sp>
  </cdr:relSizeAnchor>
  <cdr:relSizeAnchor xmlns:cdr="http://schemas.openxmlformats.org/drawingml/2006/chartDrawing">
    <cdr:from>
      <cdr:x>0.55781</cdr:x>
      <cdr:y>0.85083</cdr:y>
    </cdr:from>
    <cdr:to>
      <cdr:x>0.92081</cdr:x>
      <cdr:y>0.96085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628900" y="2155499"/>
          <a:ext cx="1813560" cy="287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400" b="1"/>
            <a:t>Presupuesto</a:t>
          </a:r>
          <a:r>
            <a:rPr lang="es-MX" sz="1200" b="1"/>
            <a:t> Asignado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438400" y="3159125"/>
            <a:ext cx="6096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4D29-3EE3-4BB8-BEBF-3D3D55BB05A7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AB52A2-99E4-421C-8EAD-41BC1365D653}" type="slidenum">
              <a:rPr lang="es-MX" altLang="es-MX"/>
              <a:pPr/>
              <a:t>‹Nº›</a:t>
            </a:fld>
            <a:endParaRPr lang="es-MX" altLang="es-MX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0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0DA5-9960-4267-9C94-115CBEEDEAE0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CBAA9-5919-426E-BF28-0C402E2FD91F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60482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8606-0212-4F45-9DF2-E4D393BE8860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C4519-6353-48F3-A3A9-5FE13AF9761C}" type="slidenum">
              <a:rPr lang="es-MX" altLang="es-MX"/>
              <a:pPr/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72529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DF7F-BB6A-4274-BF93-D8F21322B5A5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D65A48-573B-4311-9896-A6AFB7BF6DA5}" type="slidenum">
              <a:rPr lang="es-MX" altLang="es-MX"/>
              <a:pPr/>
              <a:t>‹Nº›</a:t>
            </a:fld>
            <a:endParaRPr lang="es-MX" altLang="es-MX"/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5689600" y="4075113"/>
            <a:ext cx="6096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1AD9-CBB4-4913-99ED-126659C0E7E5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6D1330-AEFB-4D99-8D05-6301D078E780}" type="slidenum">
              <a:rPr lang="es-MX" altLang="es-MX"/>
              <a:pPr/>
              <a:t>‹Nº›</a:t>
            </a:fld>
            <a:endParaRPr lang="es-MX" altLang="es-MX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12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36E-8EAE-4D78-9629-C95333FDF97F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A1B829E-DE14-4F7C-AE43-A476C35DA05C}" type="slidenum">
              <a:rPr lang="es-MX" altLang="es-MX"/>
              <a:pPr/>
              <a:t>‹Nº›</a:t>
            </a:fld>
            <a:endParaRPr lang="es-MX" altLang="es-MX"/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539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408113" y="520700"/>
            <a:ext cx="6096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6373813" y="520700"/>
            <a:ext cx="6096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B3DC-B12E-4321-8729-0E0F7FB2DF87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E77A4F-F8C6-4EA4-98B8-C644C471BE33}" type="slidenum">
              <a:rPr lang="es-MX" altLang="es-MX"/>
              <a:pPr/>
              <a:t>‹Nº›</a:t>
            </a:fld>
            <a:endParaRPr lang="es-MX" altLang="es-MX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46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82F2D-51DD-48BE-9753-30178273B92B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9439A9-208C-40D0-BAF1-25C4DDDE35EE}" type="slidenum">
              <a:rPr lang="es-MX" altLang="es-MX"/>
              <a:pPr/>
              <a:t>‹Nº›</a:t>
            </a:fld>
            <a:endParaRPr lang="es-MX" altLang="es-MX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7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AED6-5CB9-4B99-85FB-E71CEF92F472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032393-572B-40E8-84EB-6C2CEC7BAF33}" type="slidenum">
              <a:rPr lang="es-MX" altLang="es-MX"/>
              <a:pPr/>
              <a:t>‹Nº›</a:t>
            </a:fld>
            <a:endParaRPr lang="es-MX" altLang="es-MX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20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7105650" y="1774825"/>
            <a:ext cx="6096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2CCAE-AC83-496D-9A17-D24BE15723D1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10BAC9-9197-41B3-ADF0-97B4AFFC6979}" type="slidenum">
              <a:rPr lang="es-MX" altLang="es-MX"/>
              <a:pPr/>
              <a:t>‹Nº›</a:t>
            </a:fld>
            <a:endParaRPr lang="es-MX" altLang="es-MX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0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3246438" y="3332163"/>
            <a:ext cx="6096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AF82-D3F6-4FCE-B209-340F91B73D2F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1D469E-985B-4012-9067-EB4F67898088}" type="slidenum">
              <a:rPr lang="es-MX" altLang="es-MX"/>
              <a:pPr/>
              <a:t>‹Nº›</a:t>
            </a:fld>
            <a:endParaRPr lang="es-MX" altLang="es-MX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881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638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0"/>
            <a:ext cx="8128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74AA7D8-AA83-4ECB-81E7-EB38B2A5B2ED}" type="datetimeFigureOut">
              <a:rPr lang="es-MX"/>
              <a:pPr>
                <a:defRPr/>
              </a:pPr>
              <a:t>08/05/2018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6963" y="6154738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963" y="5842000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FFFFFF"/>
                </a:solidFill>
              </a:defRPr>
            </a:lvl1pPr>
          </a:lstStyle>
          <a:p>
            <a:fld id="{53703934-F491-45E2-A5C6-8E0375B075FB}" type="slidenum">
              <a:rPr lang="es-MX" altLang="es-MX"/>
              <a:pPr/>
              <a:t>‹Nº›</a:t>
            </a:fld>
            <a:endParaRPr lang="es-MX" alt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97821" y="1436583"/>
            <a:ext cx="6612010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i="1" dirty="0">
                <a:solidFill>
                  <a:srgbClr val="3C3B30"/>
                </a:solidFill>
                <a:latin typeface="Myriad Pro" panose="020B0503030403020204" pitchFamily="34" charset="0"/>
              </a:rPr>
              <a:t>Conocer los posibles riesgos para la estabilidad y crecimiento económico.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511824" y="3668831"/>
            <a:ext cx="6814031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i="1" dirty="0">
                <a:solidFill>
                  <a:srgbClr val="3C3B30"/>
                </a:solidFill>
                <a:latin typeface="Myriad Pro" panose="020B0503030403020204" pitchFamily="34" charset="0"/>
              </a:rPr>
              <a:t>Definición de los programas presupuestarios de los Departamentos así como los recursos para cumplirlos.</a:t>
            </a:r>
            <a:endParaRPr lang="es-MX" sz="2400" dirty="0">
              <a:solidFill>
                <a:srgbClr val="3C3B30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-29368"/>
            <a:ext cx="3968496" cy="569061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69775" y="5445804"/>
            <a:ext cx="10585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http://www.sefincoahuila.gob.mx/contenido/docs/ITDIF/2016/03-MARCO%20PROGRAMATICO%20PRESUPUESTAL/III.9%20PRESUPUESTO%20CIUDADANO%202016-versi%C3%B3n%20para%20publicar.pdf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94534" y="1436583"/>
            <a:ext cx="6970018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i="1" dirty="0">
                <a:solidFill>
                  <a:srgbClr val="3C3B30"/>
                </a:solidFill>
                <a:latin typeface="Myriad Pro" panose="020B0503030403020204" pitchFamily="34" charset="0"/>
              </a:rPr>
              <a:t>Se estima el crecimiento de la económica nacional y los recursos para financiar el gasto público.</a:t>
            </a:r>
            <a:endParaRPr lang="es-MX" sz="2000" dirty="0">
              <a:solidFill>
                <a:srgbClr val="3C3B30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100732" y="4244895"/>
            <a:ext cx="6963351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i="1" dirty="0">
                <a:solidFill>
                  <a:srgbClr val="3C3B30"/>
                </a:solidFill>
                <a:latin typeface="Myriad Pro" panose="020B0503030403020204" pitchFamily="34" charset="0"/>
              </a:rPr>
              <a:t>Una vez aprobado por el Congreso Local, se asignan los recursos conforme un calendario determinado.</a:t>
            </a:r>
            <a:endParaRPr lang="es-MX" sz="2400" dirty="0">
              <a:solidFill>
                <a:srgbClr val="3C3B30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2" y="71216"/>
            <a:ext cx="3968496" cy="559003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83432" y="5446092"/>
            <a:ext cx="10585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http://www.sefincoahuila.gob.mx/contenido/docs/ITDIF/2016/03-MARCO%20PROGRAMATICO%20PRESUPUESTAL/III.9%20PRESUPUESTO%20CIUDADANO%202016-versi%C3%B3n%20para%20publicar.pdf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07769" y="3501008"/>
            <a:ext cx="6696743" cy="193899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i="1" dirty="0">
                <a:solidFill>
                  <a:srgbClr val="3C3B30"/>
                </a:solidFill>
                <a:latin typeface="Myriad Pro" panose="020B0503030403020204" pitchFamily="34" charset="0"/>
              </a:rPr>
              <a:t>Se introduce el concepto de Sistema de Evaluación del Desempeño (SED). Éste permite realizar una valoración objetiva del desempeño de los programas con base en indicadores estructurados.</a:t>
            </a:r>
            <a:endParaRPr lang="es-MX" sz="2400" dirty="0">
              <a:solidFill>
                <a:srgbClr val="3C3B30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5 Rectángulo"/>
          <p:cNvSpPr/>
          <p:nvPr/>
        </p:nvSpPr>
        <p:spPr>
          <a:xfrm>
            <a:off x="4007769" y="1805915"/>
            <a:ext cx="6696743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i="1" dirty="0">
                <a:solidFill>
                  <a:srgbClr val="3C3B30"/>
                </a:solidFill>
                <a:latin typeface="Myriad Pro" panose="020B0503030403020204" pitchFamily="34" charset="0"/>
              </a:rPr>
              <a:t>La palabra Control no se refiere a que se gaste de manera arbitraria, sino al logro de resultados.</a:t>
            </a:r>
            <a:endParaRPr lang="es-MX" sz="2400" dirty="0">
              <a:solidFill>
                <a:srgbClr val="3C3B30"/>
              </a:solidFill>
              <a:latin typeface="Myriad Pro" panose="020B0503030403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6" y="44624"/>
            <a:ext cx="3968496" cy="55900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39416" y="5610124"/>
            <a:ext cx="10585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http://www.sefincoahuila.gob.mx/contenido/docs/ITDIF/2016/03-MARCO%20PROGRAMATICO%20PRESUPUESTAL/III.9%20PRESUPUESTO%20CIUDADANO%202016-versi%C3%B3n%20para%20publicar.pdf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Rectángulo"/>
          <p:cNvSpPr/>
          <p:nvPr/>
        </p:nvSpPr>
        <p:spPr>
          <a:xfrm>
            <a:off x="3725169" y="4859868"/>
            <a:ext cx="792087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i="1" dirty="0">
                <a:solidFill>
                  <a:srgbClr val="3C3B30"/>
                </a:solidFill>
                <a:latin typeface="Myriad Pro" panose="020B0503030403020204" pitchFamily="34" charset="0"/>
              </a:rPr>
              <a:t>Dar cuenta de los resultados del ejercicio de los recursos.</a:t>
            </a:r>
            <a:endParaRPr lang="es-MX" dirty="0">
              <a:solidFill>
                <a:srgbClr val="FFFFFF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3719736" y="1353542"/>
            <a:ext cx="7920880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i="1" dirty="0">
                <a:solidFill>
                  <a:srgbClr val="3C3B30"/>
                </a:solidFill>
                <a:latin typeface="Myriad Pro" panose="020B0503030403020204" pitchFamily="34" charset="0"/>
              </a:rPr>
              <a:t>Análisis sistemático y objetivo de las políticas públicas y los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i="1" dirty="0">
                <a:solidFill>
                  <a:srgbClr val="3C3B30"/>
                </a:solidFill>
                <a:latin typeface="Myriad Pro" panose="020B0503030403020204" pitchFamily="34" charset="0"/>
              </a:rPr>
              <a:t>programas, con el fin de determinar la pertinencia y el logro de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i="1" dirty="0">
                <a:solidFill>
                  <a:srgbClr val="3C3B30"/>
                </a:solidFill>
                <a:latin typeface="Myriad Pro" panose="020B0503030403020204" pitchFamily="34" charset="0"/>
              </a:rPr>
              <a:t>sus objetivos y metas.</a:t>
            </a:r>
            <a:endParaRPr lang="es-MX" dirty="0">
              <a:solidFill>
                <a:srgbClr val="3C3B30"/>
              </a:solidFill>
              <a:latin typeface="Myriad Pro" panose="020B0503030403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0048"/>
            <a:ext cx="3968496" cy="559003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95400" y="5580102"/>
            <a:ext cx="10585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http://www.sefincoahuila.gob.mx/contenido/docs/ITDIF/2016/03-MARCO%20PROGRAMATICO%20PRESUPUESTAL/III.9%20PRESUPUESTO%20CIUDADANO%202016-versi%C3%B3n%20para%20publicar.pdf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Rectángulo"/>
          <p:cNvSpPr>
            <a:spLocks noChangeArrowheads="1"/>
          </p:cNvSpPr>
          <p:nvPr/>
        </p:nvSpPr>
        <p:spPr bwMode="auto">
          <a:xfrm>
            <a:off x="1991544" y="1844824"/>
            <a:ext cx="8216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 eaLnBrk="1" hangingPunct="1"/>
            <a:r>
              <a:rPr lang="es-MX" altLang="es-MX" sz="2400" b="1" i="1" dirty="0">
                <a:solidFill>
                  <a:srgbClr val="3C3B30"/>
                </a:solidFill>
                <a:latin typeface="Myriad Pro" pitchFamily="34" charset="0"/>
                <a:ea typeface="Microsoft YaHei" panose="020B0503020204020204" pitchFamily="34" charset="-122"/>
              </a:rPr>
              <a:t>El Presupuesto de Egresos es</a:t>
            </a:r>
            <a:r>
              <a:rPr lang="es-MX" altLang="es-MX" sz="2400" dirty="0">
                <a:solidFill>
                  <a:srgbClr val="3C3B30"/>
                </a:solidFill>
                <a:latin typeface="Myriad Pro" pitchFamily="34" charset="0"/>
                <a:ea typeface="Microsoft YaHei" panose="020B0503020204020204" pitchFamily="34" charset="-122"/>
              </a:rPr>
              <a:t> el documento que concentra las estimaciones de salidas de recursos monetarios para un determinado período. Gracias a este documento, es posible calcular y plasmar en un registro, cuánto dinero se requiere para desarrollar acciones y materializar proyectos.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487488" y="4941168"/>
            <a:ext cx="10585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http://www.sefincoahuila.gob.mx/contenido/docs/ITDIF/2016/03-MARCO%20PROGRAMATICO%20PRESUPUESTAL/III.9%20PRESUPUESTO%20CIUDADANO%202016-versi%C3%B3n%20para%20publicar.pdf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27448" y="908720"/>
            <a:ext cx="10009112" cy="43396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1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El presupuesto se gasta de acuerdo con la clasificación administrativa, la cual tiene como propósitos: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3C3B30"/>
              </a:solidFill>
              <a:latin typeface="Myriad Pro" panose="020B0503030403020204" pitchFamily="34" charset="0"/>
              <a:ea typeface="Microsoft YaHei" pitchFamily="34" charset="-12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b="1" i="1" dirty="0">
                <a:solidFill>
                  <a:schemeClr val="bg1"/>
                </a:solidFill>
                <a:latin typeface="Myriad Pro" panose="020B0503030403020204" pitchFamily="34" charset="0"/>
                <a:ea typeface="Microsoft YaHei" pitchFamily="34" charset="-122"/>
              </a:rPr>
              <a:t>1. </a:t>
            </a:r>
            <a:r>
              <a:rPr lang="es-MX" sz="2800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Identificar las unidades administrativas a través de las cuales se realiza la asignación, gestión y rendición de los recursos financieros.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3C3B30"/>
              </a:solidFill>
              <a:latin typeface="Myriad Pro" panose="020B0503030403020204" pitchFamily="34" charset="0"/>
              <a:ea typeface="Microsoft YaHei" pitchFamily="34" charset="-12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800" b="1" i="1" dirty="0">
                <a:solidFill>
                  <a:schemeClr val="bg1"/>
                </a:solidFill>
                <a:latin typeface="Myriad Pro" panose="020B0503030403020204" pitchFamily="34" charset="0"/>
                <a:ea typeface="Microsoft YaHei" pitchFamily="34" charset="-122"/>
              </a:rPr>
              <a:t>2. </a:t>
            </a:r>
            <a:r>
              <a:rPr lang="es-MX" sz="2800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Establecer las bases del plan estratégico para la elaboración y análisis de las estadísticas organizadas y agregadas.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2" y="332657"/>
            <a:ext cx="10894496" cy="50405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479376" y="5373216"/>
            <a:ext cx="10585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</a:t>
            </a:r>
            <a:r>
              <a:rPr lang="es-MX" sz="1100" dirty="0" smtClean="0">
                <a:solidFill>
                  <a:srgbClr val="0000FF"/>
                </a:solidFill>
              </a:rPr>
              <a:t>Fuente propia</a:t>
            </a:r>
            <a:endParaRPr lang="es-MX" sz="11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55440" y="2423503"/>
            <a:ext cx="10225136" cy="2062103"/>
          </a:xfrm>
        </p:spPr>
        <p:txBody>
          <a:bodyPr wrap="square">
            <a:sp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s-MX" sz="3200" b="1" i="1" dirty="0">
                <a:solidFill>
                  <a:srgbClr val="3C3B30"/>
                </a:solidFill>
                <a:effectLst/>
                <a:latin typeface="Myriad Pro" panose="020B0503030403020204" pitchFamily="34" charset="0"/>
                <a:ea typeface="Microsoft YaHei" pitchFamily="34" charset="-122"/>
              </a:rPr>
              <a:t>El Presupuesto Ciudadano </a:t>
            </a:r>
            <a:r>
              <a:rPr lang="es-MX" sz="3200" dirty="0">
                <a:solidFill>
                  <a:schemeClr val="bg1"/>
                </a:solidFill>
                <a:effectLst/>
                <a:latin typeface="Myriad Pro"/>
              </a:rPr>
              <a:t>es un documento dirigido a la ciudadanía, en donde se explica de manera gráfica y sencilla la forma en que se propone el destino y asignación de los recursos públicos.</a:t>
            </a:r>
            <a:endParaRPr lang="es-MX" sz="2800" dirty="0">
              <a:solidFill>
                <a:schemeClr val="bg1"/>
              </a:solidFill>
              <a:effectLst/>
              <a:latin typeface="Myriad Pro"/>
              <a:ea typeface="Microsoft YaHei" pitchFamily="34" charset="-122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87488" y="4941168"/>
            <a:ext cx="10585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http://www.sefincoahuila.gob.mx/contenido/docs/ITDIF/2016/03-MARCO%20PROGRAMATICO%20PRESUPUESTAL/III.9%20PRESUPUESTO%20CIUDADANO%202016-versi%C3%B3n%20para%20publicar.pdf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415480" y="1052736"/>
            <a:ext cx="9577064" cy="366254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s-MX" sz="4000" b="1" i="1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1.</a:t>
            </a:r>
            <a:r>
              <a:rPr lang="es-MX" sz="2800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Cumplimiento de las acciones en materia de Transparencia y Rendición de Cuentas en las que está enfocada la ASEC.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endParaRPr lang="es-MX" sz="2800" dirty="0">
              <a:solidFill>
                <a:srgbClr val="3C3B30"/>
              </a:solidFill>
              <a:latin typeface="Myriad Pro" panose="020B0503030403020204" pitchFamily="34" charset="0"/>
              <a:ea typeface="Microsoft YaHei" pitchFamily="34" charset="-12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s-MX" sz="4000" b="1" i="1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2. </a:t>
            </a:r>
            <a:r>
              <a:rPr lang="es-MX" sz="2800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Pago de sueldos del personal de la ASEC.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+mj-lt"/>
              <a:buAutoNum type="arabicPeriod"/>
              <a:defRPr/>
            </a:pPr>
            <a:endParaRPr lang="es-MX" sz="2800" dirty="0">
              <a:solidFill>
                <a:srgbClr val="3C3B30"/>
              </a:solidFill>
              <a:latin typeface="Myriad Pro" panose="020B0503030403020204" pitchFamily="34" charset="0"/>
              <a:ea typeface="Microsoft YaHei" pitchFamily="34" charset="-12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s-MX" sz="4000" b="1" i="1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3. </a:t>
            </a:r>
            <a:r>
              <a:rPr lang="es-MX" sz="2800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Pagos de servicios, adquisición de materiales y  adquisición de activos para lograr los fines y objetivos planteados.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1199456" y="1772816"/>
            <a:ext cx="9864725" cy="2677656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1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Dentro de la normatividad que marca el CONAC </a:t>
            </a:r>
            <a:r>
              <a:rPr lang="es-MX" sz="2800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existe un </a:t>
            </a:r>
            <a:r>
              <a:rPr lang="es-MX" sz="2800" b="1" i="1" dirty="0">
                <a:solidFill>
                  <a:schemeClr val="bg1"/>
                </a:solidFill>
                <a:latin typeface="Myriad Pro" panose="020B0503030403020204" pitchFamily="34" charset="0"/>
                <a:ea typeface="Microsoft YaHei" pitchFamily="34" charset="-122"/>
              </a:rPr>
              <a:t>Clasificador por Objeto del Gasto (COG), </a:t>
            </a:r>
            <a:r>
              <a:rPr lang="es-MX" sz="2800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el cual además de agrupar y clasificar los gastos para conocer la forma de registro y ejecución de cada tipo de gasto, permite obtener información para analizar y dar seguimiento a la gestión financiera de la Auditoría Superior del Estado de Coahuila.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resupuesto Asigna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317658"/>
              </p:ext>
            </p:extLst>
          </p:nvPr>
        </p:nvGraphicFramePr>
        <p:xfrm>
          <a:off x="2135560" y="764704"/>
          <a:ext cx="756084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79376" y="5589240"/>
            <a:ext cx="10585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</a:t>
            </a:r>
            <a:r>
              <a:rPr lang="es-MX" sz="1100" dirty="0" smtClean="0">
                <a:solidFill>
                  <a:srgbClr val="0000FF"/>
                </a:solidFill>
              </a:rPr>
              <a:t>Fuente propia</a:t>
            </a:r>
            <a:endParaRPr lang="es-MX" sz="11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3 Rectángulo"/>
          <p:cNvSpPr>
            <a:spLocks noChangeArrowheads="1"/>
          </p:cNvSpPr>
          <p:nvPr/>
        </p:nvSpPr>
        <p:spPr bwMode="auto">
          <a:xfrm>
            <a:off x="1199456" y="1988840"/>
            <a:ext cx="993710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just" eaLnBrk="1" hangingPunct="1"/>
            <a:r>
              <a:rPr lang="es-MX" altLang="es-MX" sz="2400" b="1" i="1" dirty="0">
                <a:solidFill>
                  <a:srgbClr val="3C3B30"/>
                </a:solidFill>
                <a:latin typeface="Myriad Pro" pitchFamily="34" charset="0"/>
                <a:ea typeface="Microsoft YaHei" panose="020B0503020204020204" pitchFamily="34" charset="-122"/>
              </a:rPr>
              <a:t>Los recursos establecidos en el </a:t>
            </a:r>
            <a:r>
              <a:rPr lang="es-MX" altLang="es-MX" sz="2400" dirty="0">
                <a:solidFill>
                  <a:srgbClr val="3C3B30"/>
                </a:solidFill>
                <a:latin typeface="Myriad Pro" pitchFamily="34" charset="0"/>
                <a:ea typeface="Microsoft YaHei" panose="020B0503020204020204" pitchFamily="34" charset="-122"/>
              </a:rPr>
              <a:t>Presupuesto de Egresos se distribuyen de acuerdo a su Clasificación programática-económica-funcional para el cumplimiento de sus funciones y en beneficio de la ciudadanía que orienta a la ASEC en el rubro de Gobierno.</a:t>
            </a:r>
          </a:p>
          <a:p>
            <a:pPr algn="just" eaLnBrk="1" hangingPunct="1"/>
            <a:endParaRPr lang="es-MX" altLang="es-MX" dirty="0">
              <a:solidFill>
                <a:srgbClr val="3C3B30"/>
              </a:solidFill>
              <a:latin typeface="Myriad Pro" pitchFamily="34" charset="0"/>
              <a:ea typeface="Microsoft YaHei" panose="020B0503020204020204" pitchFamily="34" charset="-122"/>
            </a:endParaRPr>
          </a:p>
          <a:p>
            <a:pPr algn="just" eaLnBrk="1" hangingPunct="1"/>
            <a:r>
              <a:rPr lang="es-MX" altLang="es-MX" sz="2400" dirty="0">
                <a:solidFill>
                  <a:srgbClr val="3C3B30"/>
                </a:solidFill>
                <a:latin typeface="Myriad Pro" pitchFamily="34" charset="0"/>
                <a:ea typeface="Microsoft YaHei" panose="020B0503020204020204" pitchFamily="34" charset="-122"/>
              </a:rPr>
              <a:t>Como rubro de gobierno tiene funciones específicas que describen la naturaleza del que hacer para contribuir al logro de los objetivos.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"/>
          <p:cNvSpPr/>
          <p:nvPr/>
        </p:nvSpPr>
        <p:spPr>
          <a:xfrm>
            <a:off x="2783632" y="1772816"/>
            <a:ext cx="6480175" cy="317009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i="1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Clasificación Funcional del Gasto (Finalidad)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3200" dirty="0">
              <a:solidFill>
                <a:srgbClr val="D9E9EE"/>
              </a:solidFill>
              <a:latin typeface="Myriad Pro" panose="020B0503030403020204" pitchFamily="34" charset="0"/>
              <a:ea typeface="Microsoft YaHei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bg1"/>
                </a:solidFill>
                <a:latin typeface="Myriad Pro" panose="020B0503030403020204" pitchFamily="34" charset="0"/>
                <a:ea typeface="Microsoft YaHei" pitchFamily="34" charset="-122"/>
              </a:rPr>
              <a:t> Legislación </a:t>
            </a:r>
            <a:r>
              <a:rPr lang="es-MX" sz="4000" b="1" i="1" dirty="0">
                <a:solidFill>
                  <a:schemeClr val="bg1"/>
                </a:solidFill>
                <a:latin typeface="Myriad Pro" panose="020B0503030403020204" pitchFamily="34" charset="0"/>
                <a:ea typeface="Microsoft YaHei" pitchFamily="34" charset="-122"/>
              </a:rPr>
              <a:t>$ 174’800,500.00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dirty="0">
                <a:solidFill>
                  <a:schemeClr val="bg1"/>
                </a:solidFill>
                <a:latin typeface="Myriad Pro" panose="020B0503030403020204" pitchFamily="34" charset="0"/>
                <a:ea typeface="Microsoft YaHei" pitchFamily="34" charset="-122"/>
              </a:rPr>
              <a:t>Correspondiente al ejercicio fiscal 2018</a:t>
            </a:r>
            <a:endParaRPr lang="es-MX" sz="2400" dirty="0">
              <a:solidFill>
                <a:schemeClr val="bg1"/>
              </a:solidFill>
              <a:latin typeface="Myriad Pro" panose="020B0503030403020204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4962" y="476672"/>
            <a:ext cx="11593512" cy="70802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i="1" dirty="0">
                <a:solidFill>
                  <a:schemeClr val="bg1"/>
                </a:solidFill>
                <a:latin typeface="Myriad Pro" panose="020B0503030403020204" pitchFamily="34" charset="0"/>
                <a:ea typeface="Microsoft YaHei" pitchFamily="34" charset="-122"/>
              </a:rPr>
              <a:t>Relación de Componentes PBR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95" y="1246636"/>
            <a:ext cx="8260609" cy="43647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34963" y="404664"/>
            <a:ext cx="11593512" cy="70802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i="1" dirty="0">
                <a:solidFill>
                  <a:schemeClr val="bg1"/>
                </a:solidFill>
                <a:latin typeface="Myriad Pro" panose="020B0503030403020204" pitchFamily="34" charset="0"/>
                <a:ea typeface="Microsoft YaHei" pitchFamily="34" charset="-122"/>
              </a:rPr>
              <a:t>Relación de Componentes PBR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95" y="1126709"/>
            <a:ext cx="8260609" cy="460458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63352" y="692696"/>
            <a:ext cx="11593512" cy="70802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i="1" dirty="0">
                <a:solidFill>
                  <a:schemeClr val="bg1"/>
                </a:solidFill>
                <a:latin typeface="Myriad Pro" panose="020B0503030403020204" pitchFamily="34" charset="0"/>
                <a:ea typeface="Microsoft YaHei" pitchFamily="34" charset="-122"/>
              </a:rPr>
              <a:t>Relación de Componentes PBR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95" y="1486490"/>
            <a:ext cx="8260609" cy="38850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04665"/>
            <a:ext cx="11017224" cy="48965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67408" y="5589240"/>
            <a:ext cx="10585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</a:t>
            </a:r>
            <a:r>
              <a:rPr lang="es-MX" sz="1100" dirty="0" smtClean="0">
                <a:solidFill>
                  <a:srgbClr val="0000FF"/>
                </a:solidFill>
              </a:rPr>
              <a:t>Fuente propia</a:t>
            </a:r>
            <a:endParaRPr lang="es-MX" sz="11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332656"/>
            <a:ext cx="10945216" cy="48965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94573" y="5445224"/>
            <a:ext cx="10585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</a:t>
            </a:r>
            <a:r>
              <a:rPr lang="es-MX" sz="1100" dirty="0" smtClean="0">
                <a:solidFill>
                  <a:srgbClr val="0000FF"/>
                </a:solidFill>
              </a:rPr>
              <a:t>Fuente propia</a:t>
            </a:r>
            <a:endParaRPr lang="es-MX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82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55440" y="1376189"/>
            <a:ext cx="10225136" cy="16927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s-MX" sz="4000" b="1" i="1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1. </a:t>
            </a:r>
            <a:r>
              <a:rPr lang="es-MX" sz="2400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Participar de manera activa para informarse sobre el ejercicio de los recursos públicos aportando opiniones para efecto de construir una comunicación efectiva en materia de Transparencia y Rendición de Cuentas. 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endParaRPr lang="es-MX" sz="1600" dirty="0">
              <a:solidFill>
                <a:srgbClr val="3C3B30"/>
              </a:solidFill>
              <a:latin typeface="Myriad Pro" panose="020B0503030403020204" pitchFamily="34" charset="0"/>
              <a:ea typeface="Microsoft YaHei" pitchFamily="34" charset="-122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3618508" y="3203539"/>
            <a:ext cx="7632848" cy="16927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  <a:defRPr/>
            </a:pPr>
            <a:endParaRPr lang="es-MX" sz="1600" dirty="0">
              <a:solidFill>
                <a:srgbClr val="3C3B30"/>
              </a:solidFill>
              <a:latin typeface="Myriad Pro" panose="020B0503030403020204" pitchFamily="34" charset="0"/>
              <a:ea typeface="Microsoft YaHei" pitchFamily="34" charset="-122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r>
              <a:rPr lang="es-MX" sz="4000" b="1" i="1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2. </a:t>
            </a:r>
            <a:r>
              <a:rPr lang="es-MX" sz="2400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Visitar la página </a:t>
            </a:r>
            <a:r>
              <a:rPr lang="es-MX" sz="2400" dirty="0">
                <a:solidFill>
                  <a:schemeClr val="accent2">
                    <a:lumMod val="75000"/>
                  </a:schemeClr>
                </a:solidFill>
                <a:latin typeface="Myriad Pro" panose="020B0503030403020204" pitchFamily="34" charset="0"/>
                <a:ea typeface="Microsoft YaHei" pitchFamily="34" charset="-122"/>
              </a:rPr>
              <a:t>asecoahuila.gob.mx</a:t>
            </a:r>
            <a:r>
              <a:rPr lang="es-MX" sz="2400" dirty="0">
                <a:solidFill>
                  <a:srgbClr val="3C3B30"/>
                </a:solidFill>
                <a:latin typeface="Myriad Pro" panose="020B0503030403020204" pitchFamily="34" charset="0"/>
                <a:ea typeface="Microsoft YaHei" pitchFamily="34" charset="-122"/>
              </a:rPr>
              <a:t> que proporciona información de interés consistente en las actuaciones de la ASEC como de las diferentes entidades del estado.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1" y="2924944"/>
            <a:ext cx="3086319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 bwMode="auto">
          <a:xfrm>
            <a:off x="1055440" y="1772816"/>
            <a:ext cx="10153128" cy="3022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marL="17463" indent="0" algn="just" eaLnBrk="1" hangingPunct="1">
              <a:buFont typeface="Wingdings" panose="05000000000000000000" pitchFamily="2" charset="2"/>
              <a:buNone/>
              <a:defRPr/>
            </a:pPr>
            <a:r>
              <a:rPr lang="es-MX" altLang="es-MX" sz="3200" b="1" i="1" dirty="0">
                <a:solidFill>
                  <a:srgbClr val="3C3B30"/>
                </a:solidFill>
                <a:effectLst/>
                <a:latin typeface="Myriad Pro" pitchFamily="34" charset="0"/>
                <a:ea typeface="Microsoft YaHei" pitchFamily="34" charset="-122"/>
              </a:rPr>
              <a:t>Este documento </a:t>
            </a:r>
            <a:r>
              <a:rPr lang="es-MX" altLang="es-MX" sz="2800" dirty="0">
                <a:solidFill>
                  <a:srgbClr val="3C3B30"/>
                </a:solidFill>
                <a:effectLst/>
                <a:latin typeface="Myriad Pro" pitchFamily="34" charset="0"/>
                <a:ea typeface="Microsoft YaHei" pitchFamily="34" charset="-122"/>
              </a:rPr>
              <a:t>no se limita a responder estas preguntas, también incita a la ciudadanía a conocer más del proceso presupuestario y a involucrarse en la discusión y vigilancia del uso de los recursos públicos con la finalidad de construir una cultura de transparencia y rendición de cuentas.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55440" y="1412776"/>
            <a:ext cx="10009112" cy="3784600"/>
          </a:xfrm>
        </p:spPr>
        <p:txBody>
          <a:bodyPr>
            <a:noAutofit/>
          </a:bodyPr>
          <a:lstStyle/>
          <a:p>
            <a:pPr marL="18288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MX" sz="3200" b="1" i="1" dirty="0">
                <a:solidFill>
                  <a:srgbClr val="3C3B30"/>
                </a:solidFill>
                <a:effectLst/>
                <a:latin typeface="Myriad Pro" panose="020B0503030403020204" pitchFamily="34" charset="0"/>
                <a:ea typeface="Microsoft YaHei" pitchFamily="34" charset="-122"/>
              </a:rPr>
              <a:t>El Presupuesto de Ingresos es </a:t>
            </a:r>
            <a:r>
              <a:rPr lang="es-MX" sz="2400" dirty="0">
                <a:solidFill>
                  <a:srgbClr val="3C3B30"/>
                </a:solidFill>
                <a:effectLst/>
                <a:latin typeface="Myriad Pro" panose="020B0503030403020204" pitchFamily="34" charset="0"/>
                <a:ea typeface="Microsoft YaHei" pitchFamily="34" charset="-122"/>
              </a:rPr>
              <a:t>el documento que concentra los montos que se estima recibir durante un ejercicio fiscal.</a:t>
            </a:r>
            <a:endParaRPr lang="es-MX" sz="2400" dirty="0">
              <a:solidFill>
                <a:srgbClr val="3C3B3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87488" y="4941168"/>
            <a:ext cx="10585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Referencia:</a:t>
            </a:r>
            <a:r>
              <a:rPr lang="es-MX" sz="1100" dirty="0">
                <a:solidFill>
                  <a:srgbClr val="0000FF"/>
                </a:solidFill>
              </a:rPr>
              <a:t> http://www.sefincoahuila.gob.mx/contenido/docs/ITDIF/2016/03-MARCO%20PROGRAMATICO%20PRESUPUESTAL/III.9%20PRESUPUESTO%20CIUDADANO%202016-versi%C3%B3n%20para%20publicar.pdf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55440" y="1900238"/>
            <a:ext cx="10225136" cy="2896914"/>
          </a:xfrm>
        </p:spPr>
        <p:txBody>
          <a:bodyPr>
            <a:normAutofit/>
          </a:bodyPr>
          <a:lstStyle/>
          <a:p>
            <a:pPr marL="18288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MX" sz="2800" dirty="0">
                <a:solidFill>
                  <a:srgbClr val="3C3B30"/>
                </a:solidFill>
                <a:effectLst/>
                <a:latin typeface="Myriad Pro" panose="020B0503030403020204" pitchFamily="34" charset="0"/>
                <a:ea typeface="Microsoft YaHei" pitchFamily="34" charset="-122"/>
              </a:rPr>
              <a:t>El </a:t>
            </a:r>
            <a:r>
              <a:rPr lang="es-MX" sz="3600" b="1" i="1" dirty="0">
                <a:solidFill>
                  <a:srgbClr val="3C3B30"/>
                </a:solidFill>
                <a:effectLst/>
                <a:latin typeface="Myriad Pro" panose="020B0503030403020204" pitchFamily="34" charset="0"/>
                <a:ea typeface="Microsoft YaHei" pitchFamily="34" charset="-122"/>
              </a:rPr>
              <a:t>total de los ingresos de la ASEC </a:t>
            </a:r>
            <a:r>
              <a:rPr lang="es-MX" sz="2800" dirty="0">
                <a:solidFill>
                  <a:srgbClr val="3C3B30"/>
                </a:solidFill>
                <a:effectLst/>
                <a:latin typeface="Myriad Pro" panose="020B0503030403020204" pitchFamily="34" charset="0"/>
                <a:ea typeface="Microsoft YaHei" pitchFamily="34" charset="-122"/>
              </a:rPr>
              <a:t>proviene de las transferencias que realiza el Gobierno del Estado de Coahuila, las cuales están estipuladas en la Ley de Egresos del Estado y ascienden a </a:t>
            </a:r>
            <a:r>
              <a:rPr lang="es-MX" sz="3600" b="1" i="1" dirty="0">
                <a:solidFill>
                  <a:schemeClr val="bg1"/>
                </a:solidFill>
                <a:effectLst/>
                <a:latin typeface="Myriad Pro" panose="020B0503030403020204" pitchFamily="34" charset="0"/>
                <a:ea typeface="Microsoft YaHei" pitchFamily="34" charset="-122"/>
              </a:rPr>
              <a:t>$174’800,500.00  </a:t>
            </a:r>
            <a:r>
              <a:rPr lang="es-MX" sz="2800" dirty="0">
                <a:solidFill>
                  <a:srgbClr val="3C3B30"/>
                </a:solidFill>
                <a:effectLst/>
                <a:latin typeface="Myriad Pro" panose="020B0503030403020204" pitchFamily="34" charset="0"/>
                <a:ea typeface="Microsoft YaHei" pitchFamily="34" charset="-122"/>
              </a:rPr>
              <a:t>correspondiente al ejercicio fiscal 2018.</a:t>
            </a:r>
            <a:endParaRPr lang="es-MX" sz="2800" dirty="0">
              <a:solidFill>
                <a:srgbClr val="3C3B3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88" y="598756"/>
            <a:ext cx="5733924" cy="57105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9336498</TotalTime>
  <Words>729</Words>
  <Application>Microsoft Office PowerPoint</Application>
  <PresentationFormat>Personalizado</PresentationFormat>
  <Paragraphs>57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Elemental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Adán Caldera Obregón</dc:creator>
  <cp:lastModifiedBy>Alvaro Hernandez Alvarez</cp:lastModifiedBy>
  <cp:revision>250</cp:revision>
  <cp:lastPrinted>2017-02-15T20:19:27Z</cp:lastPrinted>
  <dcterms:created xsi:type="dcterms:W3CDTF">2014-11-13T18:44:44Z</dcterms:created>
  <dcterms:modified xsi:type="dcterms:W3CDTF">2018-05-08T21:15:55Z</dcterms:modified>
</cp:coreProperties>
</file>